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65" r:id="rId2"/>
    <p:sldId id="296" r:id="rId3"/>
    <p:sldId id="257" r:id="rId4"/>
    <p:sldId id="256" r:id="rId5"/>
    <p:sldId id="267" r:id="rId6"/>
    <p:sldId id="275" r:id="rId7"/>
    <p:sldId id="268" r:id="rId8"/>
    <p:sldId id="290" r:id="rId9"/>
    <p:sldId id="272" r:id="rId10"/>
    <p:sldId id="283" r:id="rId11"/>
    <p:sldId id="274" r:id="rId12"/>
    <p:sldId id="276" r:id="rId13"/>
    <p:sldId id="277" r:id="rId14"/>
    <p:sldId id="269" r:id="rId15"/>
    <p:sldId id="270" r:id="rId16"/>
    <p:sldId id="271" r:id="rId17"/>
    <p:sldId id="273" r:id="rId18"/>
    <p:sldId id="293" r:id="rId19"/>
    <p:sldId id="278" r:id="rId20"/>
    <p:sldId id="280" r:id="rId21"/>
    <p:sldId id="279" r:id="rId22"/>
    <p:sldId id="285" r:id="rId23"/>
    <p:sldId id="284" r:id="rId24"/>
    <p:sldId id="281" r:id="rId25"/>
    <p:sldId id="292" r:id="rId26"/>
    <p:sldId id="287" r:id="rId27"/>
    <p:sldId id="286" r:id="rId28"/>
    <p:sldId id="291" r:id="rId29"/>
    <p:sldId id="282" r:id="rId30"/>
    <p:sldId id="289" r:id="rId31"/>
    <p:sldId id="288" r:id="rId32"/>
    <p:sldId id="294" r:id="rId33"/>
    <p:sldId id="26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970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4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the better way to chain completion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6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79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2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04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venue, catering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 – Platinum Sponsors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DevExpress – speaker/volunteer shirts</a:t>
            </a:r>
          </a:p>
          <a:p>
            <a:r>
              <a:rPr lang="en-GB" baseline="0" dirty="0"/>
              <a:t>Grey Matter – Gold sponsors</a:t>
            </a:r>
          </a:p>
          <a:p>
            <a:r>
              <a:rPr lang="en-GB" baseline="0" dirty="0"/>
              <a:t>NDC, Landmark information, Sonoco Trident – Silver Sponsors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>
                <a:highlight>
                  <a:srgbClr val="FFFF00"/>
                </a:highlight>
              </a:rPr>
              <a:t>Global Data Sentinel – Agendas! </a:t>
            </a:r>
            <a:endParaRPr lang="en-GB" baseline="0" dirty="0"/>
          </a:p>
          <a:p>
            <a:r>
              <a:rPr lang="en-GB" dirty="0" err="1"/>
              <a:t>RevDeBug</a:t>
            </a:r>
            <a:r>
              <a:rPr lang="en-GB" dirty="0"/>
              <a:t>, Manning, Redgate – Bronze Sponsors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720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venue, catering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 – Platinum Sponsors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DevExpress – speaker/volunteer shirts</a:t>
            </a:r>
          </a:p>
          <a:p>
            <a:r>
              <a:rPr lang="en-GB" baseline="0" dirty="0"/>
              <a:t>Grey Matter – Gold sponsors</a:t>
            </a:r>
          </a:p>
          <a:p>
            <a:r>
              <a:rPr lang="en-GB" baseline="0" dirty="0"/>
              <a:t>NDC, Landmark information, Sonoco Trident – Silver Sponsors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>
                <a:highlight>
                  <a:srgbClr val="FFFF00"/>
                </a:highlight>
              </a:rPr>
              <a:t>Global Data Sentinel – Agendas! </a:t>
            </a:r>
            <a:endParaRPr lang="en-GB" baseline="0" dirty="0"/>
          </a:p>
          <a:p>
            <a:r>
              <a:rPr lang="en-GB" dirty="0" err="1"/>
              <a:t>RevDeBug</a:t>
            </a:r>
            <a:r>
              <a:rPr lang="en-GB" dirty="0"/>
              <a:t>, Manning, Redgate – Bronze Sponsors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BB960-8AB5-4E1B-B65E-15E098ED59C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since .NET 4.5</a:t>
            </a:r>
          </a:p>
          <a:p>
            <a:r>
              <a:rPr lang="en-US" dirty="0"/>
              <a:t>Never part of the base framework</a:t>
            </a:r>
          </a:p>
          <a:p>
            <a:r>
              <a:rPr lang="en-US" dirty="0"/>
              <a:t>Leverages the TPL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progression of the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Targets</a:t>
            </a:r>
          </a:p>
          <a:p>
            <a:r>
              <a:rPr lang="en-US" dirty="0"/>
              <a:t>Propagators</a:t>
            </a:r>
          </a:p>
          <a:p>
            <a:r>
              <a:rPr lang="en-US" dirty="0"/>
              <a:t>Connected together into pipelines</a:t>
            </a:r>
          </a:p>
          <a:p>
            <a:r>
              <a:rPr lang="en-US" dirty="0"/>
              <a:t>Filtering (of connections), Exception handling, Completion events, Cancellation.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4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4.wdp"/><Relationship Id="rId10" Type="http://schemas.microsoft.com/office/2007/relationships/diagramDrawing" Target="../diagrams/drawing2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4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4.wdp"/><Relationship Id="rId10" Type="http://schemas.microsoft.com/office/2007/relationships/diagramDrawing" Target="../diagrams/drawing3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areers-landmark.icims.com/jobs/1495/junior-developer---full-stack/job?in_iframe=1" TargetMode="External"/><Relationship Id="rId3" Type="http://schemas.openxmlformats.org/officeDocument/2006/relationships/hyperlink" Target="https://bit.ly/LandmarkJobs-Reading" TargetMode="External"/><Relationship Id="rId7" Type="http://schemas.openxmlformats.org/officeDocument/2006/relationships/hyperlink" Target="https://careers-landmark.icims.com/jobs/1503/senior-.net-angular-developer/job?in_iframe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LandmarkJobs-Exete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careers-landmark.icims.com/jobs/1543/developer---c-c%2b%2b-c%23/job?in_iframe=1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careers-landmark.icims.com/jobs/1544/senior-developer-%28.net-c%23-uwp%29/job?in_iframe=1" TargetMode="External"/><Relationship Id="rId9" Type="http://schemas.openxmlformats.org/officeDocument/2006/relationships/hyperlink" Target="https://careers-landmark.icims.com/jobs/1424/developer-team-lead-%28c%23-angular%29/job?in_iframe=1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TPLDataflow-Repo" TargetMode="External"/><Relationship Id="rId3" Type="http://schemas.openxmlformats.org/officeDocument/2006/relationships/hyperlink" Target="mailto:joel@hammond-turner.org.uk" TargetMode="External"/><Relationship Id="rId7" Type="http://schemas.openxmlformats.org/officeDocument/2006/relationships/hyperlink" Target="https://bit.ly/TPLDataflow-Doc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10" Type="http://schemas.openxmlformats.org/officeDocument/2006/relationships/hyperlink" Target="http://bit.ly/TPLDataflow-Feedback" TargetMode="External"/><Relationship Id="rId4" Type="http://schemas.openxmlformats.org/officeDocument/2006/relationships/hyperlink" Target="https://twitter.com/rammesses" TargetMode="External"/><Relationship Id="rId9" Type="http://schemas.openxmlformats.org/officeDocument/2006/relationships/hyperlink" Target="https://bit.ly/TPLDataflow-Deck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46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5079827"/>
          </a:xfrm>
        </p:spPr>
        <p:txBody>
          <a:bodyPr>
            <a:no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sz="2800" dirty="0"/>
              <a:t> /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en-US" sz="2400" dirty="0"/>
              <a:t> when no more data!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600" dirty="0"/>
              <a:t>Use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600" dirty="0"/>
              <a:t> /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ReceiveAsync</a:t>
            </a:r>
            <a:r>
              <a:rPr lang="en-US" sz="2600" dirty="0"/>
              <a:t> /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TryReceive</a:t>
            </a:r>
            <a:r>
              <a:rPr lang="en-US" sz="2600" dirty="0"/>
              <a:t> to get data </a:t>
            </a:r>
            <a:r>
              <a:rPr lang="en-US" sz="2600" i="1" dirty="0"/>
              <a:t>out</a:t>
            </a:r>
            <a:r>
              <a:rPr lang="en-US" sz="2600" dirty="0"/>
              <a:t> of a block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334" y="274446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5034107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600" dirty="0"/>
              <a:t>You can specify a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Scheduler</a:t>
            </a:r>
            <a:r>
              <a:rPr lang="en-US" sz="2600" dirty="0"/>
              <a:t> too </a:t>
            </a:r>
          </a:p>
          <a:p>
            <a:pPr lvl="1"/>
            <a:r>
              <a:rPr lang="en-US" sz="2400" dirty="0"/>
              <a:t>e.g. in a UWP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9772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Write your own Blocks!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2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93" y="1484914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8504" y="1487218"/>
            <a:ext cx="4777582" cy="1524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9" y="3013144"/>
            <a:ext cx="4164137" cy="9152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6ADD3-C5F7-431B-A66D-64AE03C7F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" y="4461211"/>
            <a:ext cx="2847743" cy="999825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4" y="3277151"/>
            <a:ext cx="3598411" cy="58474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ABE8C5-FA0A-4D7B-93E5-6B591F7A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44" y="5829949"/>
            <a:ext cx="2614130" cy="6273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03" y="1772404"/>
            <a:ext cx="1786453" cy="113803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7D6F91-CF83-4749-94E9-C143A32CA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50" y="4357820"/>
            <a:ext cx="3019787" cy="1003709"/>
          </a:xfrm>
          <a:prstGeom prst="rect">
            <a:avLst/>
          </a:prstGeom>
        </p:spPr>
      </p:pic>
      <p:pic>
        <p:nvPicPr>
          <p:cNvPr id="8" name="Picture 7" descr="A picture containing dark, large, light&#10;&#10;Description automatically generated">
            <a:extLst>
              <a:ext uri="{FF2B5EF4-FFF2-40B4-BE49-F238E27FC236}">
                <a16:creationId xmlns:a16="http://schemas.microsoft.com/office/drawing/2014/main" id="{645C49C9-7E83-4D8C-84D1-5E182AA8A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0" y="5821939"/>
            <a:ext cx="3113622" cy="533762"/>
          </a:xfrm>
          <a:prstGeom prst="rect">
            <a:avLst/>
          </a:prstGeom>
        </p:spPr>
      </p:pic>
      <p:pic>
        <p:nvPicPr>
          <p:cNvPr id="10" name="Picture 9" descr="A picture containing stop, drawing&#10;&#10;Description automatically generated">
            <a:extLst>
              <a:ext uri="{FF2B5EF4-FFF2-40B4-BE49-F238E27FC236}">
                <a16:creationId xmlns:a16="http://schemas.microsoft.com/office/drawing/2014/main" id="{F6932375-3E37-46F4-80FE-5AD351E53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77" y="4332942"/>
            <a:ext cx="3523354" cy="1050006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60B2E4-B7EE-4D71-AD1D-D5F5C8663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6" y="5922334"/>
            <a:ext cx="2572149" cy="4910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48A287C-0BE2-4F27-9770-09DF76015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51" y="4208025"/>
            <a:ext cx="1635752" cy="1305666"/>
          </a:xfrm>
          <a:prstGeom prst="rect">
            <a:avLst/>
          </a:prstGeom>
        </p:spPr>
      </p:pic>
      <p:pic>
        <p:nvPicPr>
          <p:cNvPr id="2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9508A2-1F6B-402E-B2D6-18E82D20D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991" y="1717306"/>
            <a:ext cx="2743200" cy="1293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41FADC-0D41-AD43-82B0-6F3A77EF91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05925" y="252054"/>
            <a:ext cx="2470328" cy="12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TPL Dataflow Library is </a:t>
            </a:r>
            <a:r>
              <a:rPr lang="en-US" b="1" dirty="0"/>
              <a:t>Async Plumbing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4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Actor / agent components for asynchronous dataflow / pipelines</a:t>
            </a:r>
          </a:p>
          <a:p>
            <a:pPr lvl="1"/>
            <a:r>
              <a:rPr lang="en-US" dirty="0"/>
              <a:t>Hard to get your head around…</a:t>
            </a:r>
          </a:p>
          <a:p>
            <a:pPr lvl="1"/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5632-13D3-BC45-93C6-093F58F0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1280160"/>
            <a:ext cx="3737268" cy="650240"/>
          </a:xfrm>
        </p:spPr>
        <p:txBody>
          <a:bodyPr>
            <a:normAutofit/>
          </a:bodyPr>
          <a:lstStyle/>
          <a:p>
            <a:r>
              <a:rPr lang="en-US" dirty="0"/>
              <a:t>We’re hiring!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65C8D2-D4AE-6B4D-A448-A68284AC7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772637" cy="43213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Reading</a:t>
            </a:r>
            <a:br>
              <a:rPr lang="en-US" sz="1700" b="1" dirty="0"/>
            </a:b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3"/>
              </a:rPr>
              <a:t>https://bit.ly/LandmarkJobs-Reading</a:t>
            </a:r>
            <a:r>
              <a:rPr lang="en-US" sz="1700" dirty="0"/>
              <a:t> 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4" tooltip="1544 - Senior Developer (.Net/C#/UWP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Developer (.Net/C#/UWP)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5" tooltip="1543 - Developer - C/C++/C#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- C/C++/C#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Exeter</a:t>
            </a:r>
            <a:r>
              <a:rPr lang="en-US" sz="1700" dirty="0"/>
              <a:t> 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– </a:t>
            </a:r>
            <a:r>
              <a:rPr lang="en-US" sz="1700" dirty="0">
                <a:hlinkClick r:id="rId6"/>
              </a:rPr>
              <a:t>https://bit.ly/LandmarkJobs-Exeter</a:t>
            </a:r>
            <a:br>
              <a:rPr lang="en-US" sz="1700" dirty="0"/>
            </a:b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GB" sz="1700" u="sng" dirty="0">
                <a:solidFill>
                  <a:schemeClr val="tx1"/>
                </a:solidFill>
                <a:hlinkClick r:id="rId7" tooltip="1503 - Senior .Net/Angular Develop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Senior .Net/Angular Developer</a:t>
            </a:r>
            <a:endParaRPr lang="en-GB" sz="1700" u="sng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8" tooltip="1495 - Junior Developer - Full St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Junior Developer - Full Stack</a:t>
            </a:r>
            <a:endParaRPr lang="en-GB" sz="17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GB" sz="1700" dirty="0">
                <a:solidFill>
                  <a:schemeClr val="tx1"/>
                </a:solidFill>
                <a:hlinkClick r:id="rId9" tooltip="1424 - Developer Team Lead (C#/Angula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Team Lead (C#/Angular)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61534-DEF3-FD4D-BFD4-626DD4F12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0" y="-1"/>
            <a:ext cx="531876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2" descr="Home">
            <a:extLst>
              <a:ext uri="{FF2B5EF4-FFF2-40B4-BE49-F238E27FC236}">
                <a16:creationId xmlns:a16="http://schemas.microsoft.com/office/drawing/2014/main" id="{A7FDEFB4-AF17-F04E-A286-98772C23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376026"/>
            <a:ext cx="3661634" cy="8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3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4"/>
              </a:rPr>
              <a:t>@</a:t>
            </a:r>
            <a:r>
              <a:rPr lang="en-US" sz="1350" dirty="0" err="1">
                <a:hlinkClick r:id="rId4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295666" y="4258309"/>
            <a:ext cx="5244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TPL Docs:  </a:t>
            </a:r>
            <a:r>
              <a:rPr lang="en-US" dirty="0">
                <a:hlinkClick r:id="rId7"/>
              </a:rPr>
              <a:t>https://bit.ly/TPLDataflow-Docs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Repo:        </a:t>
            </a:r>
            <a:r>
              <a:rPr lang="en-US" dirty="0">
                <a:hlinkClick r:id="rId8"/>
              </a:rPr>
              <a:t>https://bit.ly/TPLDataflow-Repo</a:t>
            </a:r>
            <a:endParaRPr lang="en-US" dirty="0"/>
          </a:p>
          <a:p>
            <a:r>
              <a:rPr lang="en-US" dirty="0"/>
              <a:t>Deck:        </a:t>
            </a:r>
            <a:r>
              <a:rPr lang="en-US" dirty="0">
                <a:hlinkClick r:id="rId9"/>
              </a:rPr>
              <a:t>https://bit.ly/TPLDataflow-Deck</a:t>
            </a:r>
            <a:r>
              <a:rPr lang="en-US" dirty="0"/>
              <a:t> </a:t>
            </a:r>
          </a:p>
          <a:p>
            <a:r>
              <a:rPr lang="en-US" dirty="0"/>
              <a:t>Feedback: </a:t>
            </a:r>
            <a:r>
              <a:rPr lang="en-US" dirty="0">
                <a:hlinkClick r:id="rId10"/>
              </a:rPr>
              <a:t>http://bit.ly/TPLDataflow-Feedback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C05889-CFC9-1A48-8C24-FC82B6DBF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708504" y="1487218"/>
            <a:ext cx="4777582" cy="1524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9" y="3013144"/>
            <a:ext cx="4164137" cy="9152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solidFill>
                  <a:schemeClr val="bg1"/>
                </a:solidFill>
                <a:latin typeface="+mn-lt"/>
              </a:rPr>
              <a:t>Sponsors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16ADD3-C5F7-431B-A66D-64AE03C7F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" y="4461211"/>
            <a:ext cx="2847743" cy="999825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4" y="3277151"/>
            <a:ext cx="3598411" cy="58474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ABE8C5-FA0A-4D7B-93E5-6B591F7A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44" y="5829949"/>
            <a:ext cx="2614130" cy="6273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03" y="1772404"/>
            <a:ext cx="1786453" cy="113803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7D6F91-CF83-4749-94E9-C143A32CA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50" y="4357820"/>
            <a:ext cx="3019787" cy="1003709"/>
          </a:xfrm>
          <a:prstGeom prst="rect">
            <a:avLst/>
          </a:prstGeom>
        </p:spPr>
      </p:pic>
      <p:pic>
        <p:nvPicPr>
          <p:cNvPr id="8" name="Picture 7" descr="A picture containing dark, large, light&#10;&#10;Description automatically generated">
            <a:extLst>
              <a:ext uri="{FF2B5EF4-FFF2-40B4-BE49-F238E27FC236}">
                <a16:creationId xmlns:a16="http://schemas.microsoft.com/office/drawing/2014/main" id="{645C49C9-7E83-4D8C-84D1-5E182AA8A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0" y="5821939"/>
            <a:ext cx="3113622" cy="533762"/>
          </a:xfrm>
          <a:prstGeom prst="rect">
            <a:avLst/>
          </a:prstGeom>
        </p:spPr>
      </p:pic>
      <p:pic>
        <p:nvPicPr>
          <p:cNvPr id="10" name="Picture 9" descr="A picture containing stop, drawing&#10;&#10;Description automatically generated">
            <a:extLst>
              <a:ext uri="{FF2B5EF4-FFF2-40B4-BE49-F238E27FC236}">
                <a16:creationId xmlns:a16="http://schemas.microsoft.com/office/drawing/2014/main" id="{F6932375-3E37-46F4-80FE-5AD351E53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77" y="4332942"/>
            <a:ext cx="3523354" cy="1050006"/>
          </a:xfrm>
          <a:prstGeom prst="rect">
            <a:avLst/>
          </a:prstGeom>
        </p:spPr>
      </p:pic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160B2E4-B7EE-4D71-AD1D-D5F5C8663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6" y="5922334"/>
            <a:ext cx="2572149" cy="4910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48A287C-0BE2-4F27-9770-09DF76015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51" y="4208025"/>
            <a:ext cx="1635752" cy="1305666"/>
          </a:xfrm>
          <a:prstGeom prst="rect">
            <a:avLst/>
          </a:prstGeom>
        </p:spPr>
      </p:pic>
      <p:pic>
        <p:nvPicPr>
          <p:cNvPr id="2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9508A2-1F6B-402E-B2D6-18E82D20D7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991" y="1717306"/>
            <a:ext cx="2743200" cy="1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7694D-34D3-0F46-9B47-FBA04CBB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" r="315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86F0B-26C1-134E-B16D-A20C179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If TPL Dataflow is the Solution… </a:t>
            </a:r>
            <a:br>
              <a:rPr lang="en-US" sz="4100"/>
            </a:br>
            <a:r>
              <a:rPr lang="en-US" sz="4100"/>
              <a:t>What’s my problem?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1041</Words>
  <Application>Microsoft Macintosh PowerPoint</Application>
  <PresentationFormat>Widescreen</PresentationFormat>
  <Paragraphs>271</Paragraphs>
  <Slides>34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Sponsors</vt:lpstr>
      <vt:lpstr>TPL Dataflow</vt:lpstr>
      <vt:lpstr>What is the TPL Dataflow Library?</vt:lpstr>
      <vt:lpstr>What is the TPL Dataflow Library?</vt:lpstr>
      <vt:lpstr>What is the TPL Dataflow Library?</vt:lpstr>
      <vt:lpstr>If TPL Dataflow is the Solution…  What’s my problem?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What ELSE can you do with TPL Dataflow</vt:lpstr>
      <vt:lpstr>Something a bit more complex</vt:lpstr>
      <vt:lpstr>Something a bit more complex</vt:lpstr>
      <vt:lpstr>Something a bit more complex</vt:lpstr>
      <vt:lpstr>Split &amp; Join - Doubles anyone?</vt:lpstr>
      <vt:lpstr>Split &amp; Join - Doubles anyone?</vt:lpstr>
      <vt:lpstr>TPL Dataflow Library is Async Plumbing </vt:lpstr>
      <vt:lpstr>TPL Dataflow Library is Async Plumbing</vt:lpstr>
      <vt:lpstr>In Summary</vt:lpstr>
      <vt:lpstr>We’re hiring!</vt:lpstr>
      <vt:lpstr>TPL Dataflow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5</cp:revision>
  <dcterms:created xsi:type="dcterms:W3CDTF">2019-10-09T15:05:59Z</dcterms:created>
  <dcterms:modified xsi:type="dcterms:W3CDTF">2019-10-12T09:27:40Z</dcterms:modified>
</cp:coreProperties>
</file>